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Poppins"/>
      <p:regular r:id="rId24"/>
      <p:bold r:id="rId25"/>
      <p:italic r:id="rId26"/>
      <p:boldItalic r:id="rId27"/>
    </p:embeddedFont>
    <p:embeddedFont>
      <p:font typeface="Lor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Poppins-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Lora-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Italic.fntdata"/><Relationship Id="rId30" Type="http://schemas.openxmlformats.org/officeDocument/2006/relationships/font" Target="fonts/Lor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8131ee8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8131ee8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aa0fbb3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aa0fbb3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aa0fbb33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aa0fbb33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aa0fbb3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aa0fbb3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aa0fbb3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aa0fbb3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adebc16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adebc16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795c828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795c828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795c828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795c828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8c98dac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8c98dac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7b641fe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7b641fe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7b641fe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7b641fe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aa0fbb33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aa0fbb33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aa0fbb3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aa0fbb3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50200" y="796075"/>
            <a:ext cx="8520600" cy="935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600"/>
              <a:t>CSE 474 - Group 14</a:t>
            </a:r>
            <a:endParaRPr sz="2600"/>
          </a:p>
        </p:txBody>
      </p:sp>
      <p:sp>
        <p:nvSpPr>
          <p:cNvPr id="129" name="Google Shape;129;p13"/>
          <p:cNvSpPr txBox="1"/>
          <p:nvPr>
            <p:ph idx="1" type="subTitle"/>
          </p:nvPr>
        </p:nvSpPr>
        <p:spPr>
          <a:xfrm>
            <a:off x="311700" y="1928800"/>
            <a:ext cx="8520600" cy="321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Lora"/>
                <a:ea typeface="Lora"/>
                <a:cs typeface="Lora"/>
                <a:sym typeface="Lora"/>
              </a:rPr>
              <a:t>Shamir Roy - 20241015</a:t>
            </a:r>
            <a:endParaRPr sz="1400">
              <a:solidFill>
                <a:srgbClr val="000000"/>
              </a:solidFill>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rgbClr val="000000"/>
                </a:solidFill>
                <a:highlight>
                  <a:srgbClr val="FFFFFF"/>
                </a:highlight>
                <a:latin typeface="Lora"/>
                <a:ea typeface="Lora"/>
                <a:cs typeface="Lora"/>
                <a:sym typeface="Lora"/>
              </a:rPr>
              <a:t>Tanzim Rahman Sabib - 23141078</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rgbClr val="000000"/>
                </a:solidFill>
                <a:highlight>
                  <a:srgbClr val="FFFFFF"/>
                </a:highlight>
                <a:latin typeface="Lora"/>
                <a:ea typeface="Lora"/>
                <a:cs typeface="Lora"/>
                <a:sym typeface="Lora"/>
              </a:rPr>
              <a:t>																ST FARAH</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rgbClr val="000000"/>
                </a:solidFill>
                <a:highlight>
                  <a:srgbClr val="FFFFFF"/>
                </a:highlight>
                <a:latin typeface="Lora"/>
                <a:ea typeface="Lora"/>
                <a:cs typeface="Lora"/>
                <a:sym typeface="Lora"/>
              </a:rPr>
              <a:t>																RA AMIT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rgbClr val="000000"/>
                </a:solidFill>
                <a:highlight>
                  <a:srgbClr val="FFFFFF"/>
                </a:highlight>
                <a:latin typeface="Lora"/>
                <a:ea typeface="Lora"/>
                <a:cs typeface="Lora"/>
                <a:sym typeface="Lora"/>
              </a:rPr>
              <a:t>																</a:t>
            </a:r>
            <a:endParaRPr sz="1400">
              <a:solidFill>
                <a:srgbClr val="000000"/>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rgbClr val="000000"/>
                </a:solidFill>
                <a:highlight>
                  <a:srgbClr val="FFFFFF"/>
                </a:highlight>
                <a:latin typeface="Lora"/>
                <a:ea typeface="Lora"/>
                <a:cs typeface="Lora"/>
                <a:sym typeface="Lora"/>
              </a:rPr>
              <a:t>																Page - 01</a:t>
            </a:r>
            <a:endParaRPr sz="1400">
              <a:solidFill>
                <a:srgbClr val="000000"/>
              </a:solidFill>
              <a:highlight>
                <a:srgbClr val="FFFFFF"/>
              </a:highlight>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2"/>
          <p:cNvPicPr preferRelativeResize="0"/>
          <p:nvPr/>
        </p:nvPicPr>
        <p:blipFill>
          <a:blip r:embed="rId3">
            <a:alphaModFix/>
          </a:blip>
          <a:stretch>
            <a:fillRect/>
          </a:stretch>
        </p:blipFill>
        <p:spPr>
          <a:xfrm>
            <a:off x="5810825" y="1905025"/>
            <a:ext cx="2988400" cy="1667600"/>
          </a:xfrm>
          <a:prstGeom prst="rect">
            <a:avLst/>
          </a:prstGeom>
          <a:noFill/>
          <a:ln>
            <a:noFill/>
          </a:ln>
        </p:spPr>
      </p:pic>
      <p:sp>
        <p:nvSpPr>
          <p:cNvPr id="188" name="Google Shape;188;p22"/>
          <p:cNvSpPr txBox="1"/>
          <p:nvPr>
            <p:ph idx="1" type="body"/>
          </p:nvPr>
        </p:nvSpPr>
        <p:spPr>
          <a:xfrm>
            <a:off x="430800" y="1486350"/>
            <a:ext cx="7505700" cy="2960400"/>
          </a:xfrm>
          <a:prstGeom prst="rect">
            <a:avLst/>
          </a:prstGeom>
        </p:spPr>
        <p:txBody>
          <a:bodyPr anchorCtr="0" anchor="t" bIns="91425" lIns="91425" spcFirstLastPara="1" rIns="91425" wrap="square" tIns="91425">
            <a:normAutofit fontScale="77500" lnSpcReduction="20000"/>
          </a:bodyPr>
          <a:lstStyle/>
          <a:p>
            <a:pPr indent="0" lvl="0" marL="0" rtl="0" algn="just">
              <a:lnSpc>
                <a:spcPct val="138000"/>
              </a:lnSpc>
              <a:spcBef>
                <a:spcPts val="0"/>
              </a:spcBef>
              <a:spcAft>
                <a:spcPts val="0"/>
              </a:spcAft>
              <a:buClr>
                <a:schemeClr val="dk1"/>
              </a:buClr>
              <a:buSzPct val="66801"/>
              <a:buFont typeface="Arial"/>
              <a:buNone/>
            </a:pPr>
            <a:r>
              <a:rPr lang="en" sz="1646">
                <a:solidFill>
                  <a:srgbClr val="000000"/>
                </a:solidFill>
                <a:highlight>
                  <a:schemeClr val="dk1"/>
                </a:highlight>
                <a:latin typeface="Lora"/>
                <a:ea typeface="Lora"/>
                <a:cs typeface="Lora"/>
                <a:sym typeface="Lora"/>
              </a:rPr>
              <a:t>The Intelligent Driver Model is a model that Treiber Hennecke invented in 2000. It explains how the i-th vehicle accelerates</a:t>
            </a:r>
            <a:r>
              <a:rPr b="1" lang="en" sz="1646">
                <a:solidFill>
                  <a:srgbClr val="000000"/>
                </a:solidFill>
                <a:highlight>
                  <a:schemeClr val="dk1"/>
                </a:highlight>
                <a:latin typeface="Lora"/>
                <a:ea typeface="Lora"/>
                <a:cs typeface="Lora"/>
                <a:sym typeface="Lora"/>
              </a:rPr>
              <a:t>.</a:t>
            </a:r>
            <a:r>
              <a:rPr lang="en" sz="1646">
                <a:solidFill>
                  <a:srgbClr val="000000"/>
                </a:solidFill>
                <a:highlight>
                  <a:schemeClr val="dk1"/>
                </a:highlight>
                <a:latin typeface="Lora"/>
                <a:ea typeface="Lora"/>
                <a:cs typeface="Lora"/>
                <a:sym typeface="Lora"/>
              </a:rPr>
              <a:t> The respective equation is as follows: </a:t>
            </a:r>
            <a:endParaRPr sz="2246">
              <a:solidFill>
                <a:srgbClr val="000000"/>
              </a:solidFill>
              <a:highlight>
                <a:schemeClr val="dk1"/>
              </a:highlight>
              <a:latin typeface="Lora"/>
              <a:ea typeface="Lora"/>
              <a:cs typeface="Lora"/>
              <a:sym typeface="Lora"/>
            </a:endParaRPr>
          </a:p>
          <a:p>
            <a:pPr indent="0" lvl="0" marL="0" rtl="0" algn="just">
              <a:lnSpc>
                <a:spcPct val="138000"/>
              </a:lnSpc>
              <a:spcBef>
                <a:spcPts val="0"/>
              </a:spcBef>
              <a:spcAft>
                <a:spcPts val="0"/>
              </a:spcAft>
              <a:buNone/>
            </a:pPr>
            <a:r>
              <a:t/>
            </a:r>
            <a:endParaRPr sz="2246">
              <a:solidFill>
                <a:srgbClr val="000000"/>
              </a:solidFill>
              <a:highlight>
                <a:schemeClr val="dk1"/>
              </a:highlight>
              <a:latin typeface="Lora"/>
              <a:ea typeface="Lora"/>
              <a:cs typeface="Lora"/>
              <a:sym typeface="Lora"/>
            </a:endParaRPr>
          </a:p>
          <a:p>
            <a:pPr indent="0" lvl="0" marL="0" rtl="0" algn="just">
              <a:lnSpc>
                <a:spcPct val="138000"/>
              </a:lnSpc>
              <a:spcBef>
                <a:spcPts val="0"/>
              </a:spcBef>
              <a:spcAft>
                <a:spcPts val="0"/>
              </a:spcAft>
              <a:buClr>
                <a:schemeClr val="dk1"/>
              </a:buClr>
              <a:buSzPct val="66801"/>
              <a:buFont typeface="Arial"/>
              <a:buNone/>
            </a:pPr>
            <a:r>
              <a:rPr lang="en" sz="1646">
                <a:solidFill>
                  <a:srgbClr val="000000"/>
                </a:solidFill>
                <a:highlight>
                  <a:schemeClr val="dk1"/>
                </a:highlight>
                <a:latin typeface="Lora"/>
                <a:ea typeface="Lora"/>
                <a:cs typeface="Lora"/>
                <a:sym typeface="Lora"/>
              </a:rPr>
              <a:t>These parameters are as follows:</a:t>
            </a:r>
            <a:endParaRPr sz="1646">
              <a:solidFill>
                <a:srgbClr val="000000"/>
              </a:solidFill>
              <a:highlight>
                <a:schemeClr val="dk1"/>
              </a:highlight>
              <a:latin typeface="Lora"/>
              <a:ea typeface="Lora"/>
              <a:cs typeface="Lora"/>
              <a:sym typeface="Lora"/>
            </a:endParaRPr>
          </a:p>
          <a:p>
            <a:pPr indent="0" lvl="0" marL="0" rtl="0" algn="l">
              <a:spcBef>
                <a:spcPts val="0"/>
              </a:spcBef>
              <a:spcAft>
                <a:spcPts val="0"/>
              </a:spcAft>
              <a:buClr>
                <a:schemeClr val="dk1"/>
              </a:buClr>
              <a:buSzPct val="81682"/>
              <a:buFont typeface="Arial"/>
              <a:buNone/>
            </a:pPr>
            <a:r>
              <a:t/>
            </a:r>
            <a:endParaRPr sz="1346">
              <a:solidFill>
                <a:srgbClr val="000000"/>
              </a:solidFill>
              <a:highlight>
                <a:schemeClr val="dk1"/>
              </a:highlight>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s0,i: is the minimum required distance between i-1 th and i-th</a:t>
            </a:r>
            <a:endParaRPr sz="1646">
              <a:solidFill>
                <a:srgbClr val="000000"/>
              </a:solidFill>
              <a:highlight>
                <a:schemeClr val="dk1"/>
              </a:highlight>
              <a:latin typeface="Lora"/>
              <a:ea typeface="Lora"/>
              <a:cs typeface="Lora"/>
              <a:sym typeface="Lora"/>
            </a:endParaRPr>
          </a:p>
          <a:p>
            <a:pPr indent="0" lvl="0" marL="457200" rtl="0" algn="l">
              <a:spcBef>
                <a:spcPts val="0"/>
              </a:spcBef>
              <a:spcAft>
                <a:spcPts val="0"/>
              </a:spcAft>
              <a:buNone/>
            </a:pPr>
            <a:r>
              <a:rPr lang="en" sz="1646">
                <a:solidFill>
                  <a:srgbClr val="000000"/>
                </a:solidFill>
                <a:highlight>
                  <a:schemeClr val="dk1"/>
                </a:highlight>
                <a:latin typeface="Lora"/>
                <a:ea typeface="Lora"/>
                <a:cs typeface="Lora"/>
                <a:sym typeface="Lora"/>
              </a:rPr>
              <a:t> vehicle.</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v0,i: is the maximum required speed of i-th vehicle</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 is the acceleration exponent.</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Ti: is the reaction time of i-th vehicle driver.</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bi: is the comfortable negative acceleration for the i-th vehicle.</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ai: is the highest acceleration allowed for vehicle i</a:t>
            </a:r>
            <a:endParaRPr sz="1646">
              <a:solidFill>
                <a:srgbClr val="000000"/>
              </a:solidFill>
              <a:highlight>
                <a:schemeClr val="dk1"/>
              </a:highlight>
              <a:latin typeface="Lora"/>
              <a:ea typeface="Lora"/>
              <a:cs typeface="Lora"/>
              <a:sym typeface="Lora"/>
            </a:endParaRPr>
          </a:p>
          <a:p>
            <a:pPr indent="-309637" lvl="0" marL="457200" rtl="0" algn="l">
              <a:spcBef>
                <a:spcPts val="0"/>
              </a:spcBef>
              <a:spcAft>
                <a:spcPts val="0"/>
              </a:spcAft>
              <a:buClr>
                <a:srgbClr val="000000"/>
              </a:buClr>
              <a:buSzPct val="100000"/>
              <a:buFont typeface="Lora"/>
              <a:buChar char="●"/>
            </a:pPr>
            <a:r>
              <a:rPr lang="en" sz="1646">
                <a:solidFill>
                  <a:srgbClr val="000000"/>
                </a:solidFill>
                <a:highlight>
                  <a:schemeClr val="dk1"/>
                </a:highlight>
                <a:latin typeface="Lora"/>
                <a:ea typeface="Lora"/>
                <a:cs typeface="Lora"/>
                <a:sym typeface="Lora"/>
              </a:rPr>
              <a:t>S*: is the actual required distance between (i-1)th vehicle &amp;  i-th vehicle.</a:t>
            </a:r>
            <a:endParaRPr sz="1646">
              <a:solidFill>
                <a:srgbClr val="000000"/>
              </a:solidFill>
              <a:highlight>
                <a:schemeClr val="dk1"/>
              </a:highlight>
              <a:latin typeface="Lora"/>
              <a:ea typeface="Lora"/>
              <a:cs typeface="Lora"/>
              <a:sym typeface="Lora"/>
            </a:endParaRPr>
          </a:p>
          <a:p>
            <a:pPr indent="0" lvl="0" marL="0" rtl="0" algn="l">
              <a:spcBef>
                <a:spcPts val="0"/>
              </a:spcBef>
              <a:spcAft>
                <a:spcPts val="1200"/>
              </a:spcAft>
              <a:buNone/>
            </a:pPr>
            <a:r>
              <a:t/>
            </a:r>
            <a:endParaRPr>
              <a:solidFill>
                <a:srgbClr val="000000"/>
              </a:solidFill>
              <a:highlight>
                <a:schemeClr val="dk1"/>
              </a:highlight>
            </a:endParaRPr>
          </a:p>
        </p:txBody>
      </p:sp>
      <p:sp>
        <p:nvSpPr>
          <p:cNvPr id="189" name="Google Shape;189;p22"/>
          <p:cNvSpPr txBox="1"/>
          <p:nvPr>
            <p:ph type="title"/>
          </p:nvPr>
        </p:nvSpPr>
        <p:spPr>
          <a:xfrm>
            <a:off x="525925" y="531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Intelligent Driver Model</a:t>
            </a:r>
            <a:endParaRPr/>
          </a:p>
        </p:txBody>
      </p:sp>
      <p:sp>
        <p:nvSpPr>
          <p:cNvPr id="190" name="Google Shape;190;p22"/>
          <p:cNvSpPr txBox="1"/>
          <p:nvPr/>
        </p:nvSpPr>
        <p:spPr>
          <a:xfrm>
            <a:off x="7642125" y="4446750"/>
            <a:ext cx="11571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2"/>
                </a:solidFill>
                <a:latin typeface="Calibri"/>
                <a:ea typeface="Calibri"/>
                <a:cs typeface="Calibri"/>
                <a:sym typeface="Calibri"/>
              </a:rPr>
              <a:t>Page - 10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383275" y="514950"/>
            <a:ext cx="7505700" cy="954600"/>
          </a:xfrm>
          <a:prstGeom prst="rect">
            <a:avLst/>
          </a:prstGeom>
        </p:spPr>
        <p:txBody>
          <a:bodyPr anchorCtr="0" anchor="t" bIns="91425" lIns="91425" spcFirstLastPara="1" rIns="91425" wrap="square" tIns="91425">
            <a:normAutofit/>
          </a:bodyPr>
          <a:lstStyle/>
          <a:p>
            <a:pPr indent="0" lvl="0" marL="0" rtl="0" algn="just">
              <a:lnSpc>
                <a:spcPct val="138000"/>
              </a:lnSpc>
              <a:spcBef>
                <a:spcPts val="0"/>
              </a:spcBef>
              <a:spcAft>
                <a:spcPts val="0"/>
              </a:spcAft>
              <a:buClr>
                <a:schemeClr val="dk1"/>
              </a:buClr>
              <a:buSzPts val="1100"/>
              <a:buFont typeface="Arial"/>
              <a:buNone/>
            </a:pPr>
            <a:r>
              <a:rPr b="1" lang="en" sz="2100">
                <a:latin typeface="Lora"/>
                <a:ea typeface="Lora"/>
                <a:cs typeface="Lora"/>
                <a:sym typeface="Lora"/>
              </a:rPr>
              <a:t>Traffic Road Network Model</a:t>
            </a:r>
            <a:endParaRPr b="1" sz="2100">
              <a:latin typeface="Lora"/>
              <a:ea typeface="Lora"/>
              <a:cs typeface="Lora"/>
              <a:sym typeface="Lora"/>
            </a:endParaRPr>
          </a:p>
          <a:p>
            <a:pPr indent="0" lvl="0" marL="0" rtl="0" algn="l">
              <a:spcBef>
                <a:spcPts val="0"/>
              </a:spcBef>
              <a:spcAft>
                <a:spcPts val="0"/>
              </a:spcAft>
              <a:buNone/>
            </a:pPr>
            <a:r>
              <a:t/>
            </a:r>
            <a:endParaRPr b="1" sz="2100">
              <a:latin typeface="Lora"/>
              <a:ea typeface="Lora"/>
              <a:cs typeface="Lora"/>
              <a:sym typeface="Lora"/>
            </a:endParaRPr>
          </a:p>
        </p:txBody>
      </p:sp>
      <p:sp>
        <p:nvSpPr>
          <p:cNvPr id="196" name="Google Shape;196;p23"/>
          <p:cNvSpPr txBox="1"/>
          <p:nvPr>
            <p:ph idx="1" type="body"/>
          </p:nvPr>
        </p:nvSpPr>
        <p:spPr>
          <a:xfrm>
            <a:off x="453900" y="1383325"/>
            <a:ext cx="5690400" cy="3503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0" lvl="0" marL="0" rtl="0" algn="just">
              <a:lnSpc>
                <a:spcPct val="138000"/>
              </a:lnSpc>
              <a:spcBef>
                <a:spcPts val="0"/>
              </a:spcBef>
              <a:spcAft>
                <a:spcPts val="0"/>
              </a:spcAft>
              <a:buClr>
                <a:schemeClr val="dk1"/>
              </a:buClr>
              <a:buSzPct val="78571"/>
              <a:buFont typeface="Arial"/>
              <a:buNone/>
            </a:pPr>
            <a:r>
              <a:rPr lang="en" sz="1400">
                <a:solidFill>
                  <a:srgbClr val="000000"/>
                </a:solidFill>
                <a:highlight>
                  <a:schemeClr val="dk1"/>
                </a:highlight>
                <a:latin typeface="Lora"/>
                <a:ea typeface="Lora"/>
                <a:cs typeface="Lora"/>
                <a:sym typeface="Lora"/>
              </a:rPr>
              <a:t>We need to simulate a network of connected roads. We require the directed graph G = (V, E) for this.</a:t>
            </a:r>
            <a:endParaRPr sz="1400">
              <a:solidFill>
                <a:srgbClr val="000000"/>
              </a:solidFill>
              <a:highlight>
                <a:schemeClr val="dk1"/>
              </a:highlight>
              <a:latin typeface="Lora"/>
              <a:ea typeface="Lora"/>
              <a:cs typeface="Lora"/>
              <a:sym typeface="Lora"/>
            </a:endParaRPr>
          </a:p>
          <a:p>
            <a:pPr indent="-297497" lvl="0" marL="457200" rtl="0" algn="l">
              <a:spcBef>
                <a:spcPts val="0"/>
              </a:spcBef>
              <a:spcAft>
                <a:spcPts val="0"/>
              </a:spcAft>
              <a:buClr>
                <a:srgbClr val="000000"/>
              </a:buClr>
              <a:buSzPct val="100000"/>
              <a:buFont typeface="Lora"/>
              <a:buChar char="●"/>
            </a:pPr>
            <a:r>
              <a:rPr lang="en" sz="1400">
                <a:solidFill>
                  <a:srgbClr val="000000"/>
                </a:solidFill>
                <a:highlight>
                  <a:schemeClr val="dk1"/>
                </a:highlight>
                <a:latin typeface="Lora"/>
                <a:ea typeface="Lora"/>
                <a:cs typeface="Lora"/>
                <a:sym typeface="Lora"/>
              </a:rPr>
              <a:t>V represents the set of nodes</a:t>
            </a:r>
            <a:endParaRPr sz="1400">
              <a:solidFill>
                <a:srgbClr val="000000"/>
              </a:solidFill>
              <a:highlight>
                <a:schemeClr val="dk1"/>
              </a:highlight>
              <a:latin typeface="Lora"/>
              <a:ea typeface="Lora"/>
              <a:cs typeface="Lora"/>
              <a:sym typeface="Lora"/>
            </a:endParaRPr>
          </a:p>
          <a:p>
            <a:pPr indent="-297497" lvl="0" marL="457200" rtl="0" algn="l">
              <a:spcBef>
                <a:spcPts val="0"/>
              </a:spcBef>
              <a:spcAft>
                <a:spcPts val="0"/>
              </a:spcAft>
              <a:buClr>
                <a:srgbClr val="000000"/>
              </a:buClr>
              <a:buSzPct val="100000"/>
              <a:buFont typeface="Lora"/>
              <a:buChar char="●"/>
            </a:pPr>
            <a:r>
              <a:rPr lang="en" sz="1400">
                <a:solidFill>
                  <a:srgbClr val="000000"/>
                </a:solidFill>
                <a:highlight>
                  <a:schemeClr val="dk1"/>
                </a:highlight>
                <a:latin typeface="Lora"/>
                <a:ea typeface="Lora"/>
                <a:cs typeface="Lora"/>
                <a:sym typeface="Lora"/>
              </a:rPr>
              <a:t>The set of edges that stand in for roads is E.</a:t>
            </a:r>
            <a:endParaRPr sz="1400">
              <a:solidFill>
                <a:srgbClr val="000000"/>
              </a:solidFill>
              <a:highlight>
                <a:schemeClr val="dk1"/>
              </a:highlight>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0" lvl="0" marL="0" rtl="0" algn="just">
              <a:lnSpc>
                <a:spcPct val="138000"/>
              </a:lnSpc>
              <a:spcBef>
                <a:spcPts val="1200"/>
              </a:spcBef>
              <a:spcAft>
                <a:spcPts val="0"/>
              </a:spcAft>
              <a:buClr>
                <a:schemeClr val="dk1"/>
              </a:buClr>
              <a:buSzPct val="78571"/>
              <a:buFont typeface="Arial"/>
              <a:buNone/>
            </a:pPr>
            <a:r>
              <a:rPr lang="en" sz="1400">
                <a:solidFill>
                  <a:srgbClr val="000000"/>
                </a:solidFill>
                <a:highlight>
                  <a:schemeClr val="dk1"/>
                </a:highlight>
                <a:latin typeface="Lora"/>
                <a:ea typeface="Lora"/>
                <a:cs typeface="Lora"/>
                <a:sym typeface="Lora"/>
              </a:rPr>
              <a:t>Traffic Light</a:t>
            </a:r>
            <a:endParaRPr sz="1400">
              <a:solidFill>
                <a:srgbClr val="000000"/>
              </a:solidFill>
              <a:highlight>
                <a:schemeClr val="dk1"/>
              </a:highlight>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0" lvl="0" marL="0" rtl="0" algn="just">
              <a:lnSpc>
                <a:spcPct val="138000"/>
              </a:lnSpc>
              <a:spcBef>
                <a:spcPts val="0"/>
              </a:spcBef>
              <a:spcAft>
                <a:spcPts val="0"/>
              </a:spcAft>
              <a:buClr>
                <a:schemeClr val="dk1"/>
              </a:buClr>
              <a:buSzPct val="78571"/>
              <a:buFont typeface="Arial"/>
              <a:buNone/>
            </a:pPr>
            <a:r>
              <a:rPr lang="en" sz="1400">
                <a:solidFill>
                  <a:srgbClr val="000000"/>
                </a:solidFill>
                <a:highlight>
                  <a:schemeClr val="dk1"/>
                </a:highlight>
                <a:latin typeface="Lora"/>
                <a:ea typeface="Lora"/>
                <a:cs typeface="Lora"/>
                <a:sym typeface="Lora"/>
              </a:rPr>
              <a:t>Traffic lights, which have two distinct zones, such as a stop zone and a slow down zone, are situated at vertices.</a:t>
            </a:r>
            <a:endParaRPr sz="1400">
              <a:solidFill>
                <a:srgbClr val="000000"/>
              </a:solidFill>
              <a:highlight>
                <a:schemeClr val="dk1"/>
              </a:highlight>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297497" lvl="0" marL="457200" rtl="0" algn="l">
              <a:spcBef>
                <a:spcPts val="0"/>
              </a:spcBef>
              <a:spcAft>
                <a:spcPts val="0"/>
              </a:spcAft>
              <a:buClr>
                <a:srgbClr val="000000"/>
              </a:buClr>
              <a:buSzPct val="100000"/>
              <a:buFont typeface="Lora"/>
              <a:buChar char="●"/>
            </a:pPr>
            <a:r>
              <a:rPr lang="en" sz="1400">
                <a:solidFill>
                  <a:srgbClr val="000000"/>
                </a:solidFill>
                <a:highlight>
                  <a:schemeClr val="dk1"/>
                </a:highlight>
                <a:latin typeface="Lora"/>
                <a:ea typeface="Lora"/>
                <a:cs typeface="Lora"/>
                <a:sym typeface="Lora"/>
              </a:rPr>
              <a:t>Stop Zone: The term "stop zone" refers to the space between stops for moving cars. This can be expressed using the following equation: </a:t>
            </a:r>
            <a:endParaRPr sz="1400">
              <a:solidFill>
                <a:srgbClr val="000000"/>
              </a:solidFill>
              <a:highlight>
                <a:schemeClr val="dk1"/>
              </a:highlight>
              <a:latin typeface="Lora"/>
              <a:ea typeface="Lora"/>
              <a:cs typeface="Lora"/>
              <a:sym typeface="Lora"/>
            </a:endParaRPr>
          </a:p>
          <a:p>
            <a:pPr indent="-297497" lvl="0" marL="457200" rtl="0" algn="l">
              <a:spcBef>
                <a:spcPts val="0"/>
              </a:spcBef>
              <a:spcAft>
                <a:spcPts val="0"/>
              </a:spcAft>
              <a:buClr>
                <a:srgbClr val="000000"/>
              </a:buClr>
              <a:buSzPct val="100000"/>
              <a:buFont typeface="Lora"/>
              <a:buChar char="●"/>
            </a:pPr>
            <a:r>
              <a:rPr lang="en" sz="1400">
                <a:solidFill>
                  <a:srgbClr val="000000"/>
                </a:solidFill>
                <a:highlight>
                  <a:schemeClr val="dk1"/>
                </a:highlight>
                <a:latin typeface="Lora"/>
                <a:ea typeface="Lora"/>
                <a:cs typeface="Lora"/>
                <a:sym typeface="Lora"/>
              </a:rPr>
              <a:t>Slow down zone: A zone where vehicles slow down is defined by both a slow down factor and a slow down distance. This is made possible by the equation that follows:</a:t>
            </a:r>
            <a:endParaRPr sz="1400">
              <a:solidFill>
                <a:srgbClr val="000000"/>
              </a:solidFill>
              <a:highlight>
                <a:schemeClr val="dk1"/>
              </a:highlight>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highlight>
                <a:schemeClr val="dk1"/>
              </a:highlight>
            </a:endParaRPr>
          </a:p>
          <a:p>
            <a:pPr indent="0" lvl="0" marL="0" rtl="0" algn="l">
              <a:spcBef>
                <a:spcPts val="0"/>
              </a:spcBef>
              <a:spcAft>
                <a:spcPts val="1200"/>
              </a:spcAft>
              <a:buNone/>
            </a:pPr>
            <a:r>
              <a:t/>
            </a:r>
            <a:endParaRPr>
              <a:solidFill>
                <a:srgbClr val="000000"/>
              </a:solidFill>
              <a:highlight>
                <a:schemeClr val="dk1"/>
              </a:highlight>
            </a:endParaRPr>
          </a:p>
        </p:txBody>
      </p:sp>
      <p:pic>
        <p:nvPicPr>
          <p:cNvPr id="197" name="Google Shape;197;p23"/>
          <p:cNvPicPr preferRelativeResize="0"/>
          <p:nvPr/>
        </p:nvPicPr>
        <p:blipFill>
          <a:blip r:embed="rId3">
            <a:alphaModFix/>
          </a:blip>
          <a:stretch>
            <a:fillRect/>
          </a:stretch>
        </p:blipFill>
        <p:spPr>
          <a:xfrm>
            <a:off x="6342375" y="2120577"/>
            <a:ext cx="2548925" cy="1179725"/>
          </a:xfrm>
          <a:prstGeom prst="rect">
            <a:avLst/>
          </a:prstGeom>
          <a:noFill/>
          <a:ln>
            <a:noFill/>
          </a:ln>
        </p:spPr>
      </p:pic>
      <p:cxnSp>
        <p:nvCxnSpPr>
          <p:cNvPr id="198" name="Google Shape;198;p23"/>
          <p:cNvCxnSpPr/>
          <p:nvPr/>
        </p:nvCxnSpPr>
        <p:spPr>
          <a:xfrm>
            <a:off x="6350300" y="178675"/>
            <a:ext cx="7800" cy="47394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3"/>
          <p:cNvSpPr txBox="1"/>
          <p:nvPr/>
        </p:nvSpPr>
        <p:spPr>
          <a:xfrm>
            <a:off x="7642125" y="4446750"/>
            <a:ext cx="11571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2"/>
                </a:solidFill>
                <a:latin typeface="Calibri"/>
                <a:ea typeface="Calibri"/>
                <a:cs typeface="Calibri"/>
                <a:sym typeface="Calibri"/>
              </a:rPr>
              <a:t>Page - 11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779525" y="362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a:t>
            </a:r>
            <a:endParaRPr/>
          </a:p>
        </p:txBody>
      </p:sp>
      <p:sp>
        <p:nvSpPr>
          <p:cNvPr id="205" name="Google Shape;205;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24"/>
          <p:cNvPicPr preferRelativeResize="0"/>
          <p:nvPr/>
        </p:nvPicPr>
        <p:blipFill>
          <a:blip r:embed="rId3">
            <a:alphaModFix/>
          </a:blip>
          <a:stretch>
            <a:fillRect/>
          </a:stretch>
        </p:blipFill>
        <p:spPr>
          <a:xfrm>
            <a:off x="311700" y="1195575"/>
            <a:ext cx="4303124" cy="3416400"/>
          </a:xfrm>
          <a:prstGeom prst="rect">
            <a:avLst/>
          </a:prstGeom>
          <a:noFill/>
          <a:ln>
            <a:noFill/>
          </a:ln>
        </p:spPr>
      </p:pic>
      <p:pic>
        <p:nvPicPr>
          <p:cNvPr id="207" name="Google Shape;207;p24"/>
          <p:cNvPicPr preferRelativeResize="0"/>
          <p:nvPr/>
        </p:nvPicPr>
        <p:blipFill>
          <a:blip r:embed="rId4">
            <a:alphaModFix/>
          </a:blip>
          <a:stretch>
            <a:fillRect/>
          </a:stretch>
        </p:blipFill>
        <p:spPr>
          <a:xfrm>
            <a:off x="311700" y="1195575"/>
            <a:ext cx="4303124" cy="3416400"/>
          </a:xfrm>
          <a:prstGeom prst="rect">
            <a:avLst/>
          </a:prstGeom>
          <a:noFill/>
          <a:ln>
            <a:noFill/>
          </a:ln>
        </p:spPr>
      </p:pic>
      <p:pic>
        <p:nvPicPr>
          <p:cNvPr id="208" name="Google Shape;208;p24"/>
          <p:cNvPicPr preferRelativeResize="0"/>
          <p:nvPr/>
        </p:nvPicPr>
        <p:blipFill>
          <a:blip r:embed="rId3">
            <a:alphaModFix/>
          </a:blip>
          <a:stretch>
            <a:fillRect/>
          </a:stretch>
        </p:blipFill>
        <p:spPr>
          <a:xfrm>
            <a:off x="4736125" y="1195575"/>
            <a:ext cx="4163601" cy="3416400"/>
          </a:xfrm>
          <a:prstGeom prst="rect">
            <a:avLst/>
          </a:prstGeom>
          <a:noFill/>
          <a:ln>
            <a:noFill/>
          </a:ln>
        </p:spPr>
      </p:pic>
      <p:sp>
        <p:nvSpPr>
          <p:cNvPr id="209" name="Google Shape;209;p24"/>
          <p:cNvSpPr txBox="1"/>
          <p:nvPr/>
        </p:nvSpPr>
        <p:spPr>
          <a:xfrm>
            <a:off x="7742625" y="4611975"/>
            <a:ext cx="11571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2"/>
                </a:solidFill>
                <a:latin typeface="Calibri"/>
                <a:ea typeface="Calibri"/>
                <a:cs typeface="Calibri"/>
                <a:sym typeface="Calibri"/>
              </a:rPr>
              <a:t>Page - 12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 (continued)</a:t>
            </a:r>
            <a:endParaRPr/>
          </a:p>
        </p:txBody>
      </p:sp>
      <p:sp>
        <p:nvSpPr>
          <p:cNvPr id="215" name="Google Shape;215;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just">
              <a:lnSpc>
                <a:spcPct val="138000"/>
              </a:lnSpc>
              <a:spcBef>
                <a:spcPts val="0"/>
              </a:spcBef>
              <a:spcAft>
                <a:spcPts val="0"/>
              </a:spcAft>
              <a:buClr>
                <a:schemeClr val="dk1"/>
              </a:buClr>
              <a:buSzPct val="78571"/>
              <a:buFont typeface="Arial"/>
              <a:buNone/>
            </a:pPr>
            <a:r>
              <a:rPr lang="en" sz="1400">
                <a:solidFill>
                  <a:srgbClr val="000000"/>
                </a:solidFill>
                <a:latin typeface="Lora"/>
                <a:ea typeface="Lora"/>
                <a:cs typeface="Lora"/>
                <a:sym typeface="Lora"/>
              </a:rPr>
              <a:t>After analyzing these simulated data it is visible that the causes of poor traffic flow leading to traffic jams are massive numbers of vehicles in peak hours with not enough roads, highways, poor law obedience by the pedestrians and drivers. It is also visible that traffic light controlled traffic systems are more efficient than traffic police controlled traffic systems resulting in better traffic flow when traffic light controlled traffic systems are used. So some of the solutions of poor traffic flow leading to traffic jams in Dhaka city  are as follows:</a:t>
            </a:r>
            <a:endParaRPr sz="1400">
              <a:solidFill>
                <a:srgbClr val="000000"/>
              </a:solidFill>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endParaRPr>
          </a:p>
          <a:p>
            <a:pPr indent="-304165" lvl="0" marL="457200" rtl="0" algn="l">
              <a:spcBef>
                <a:spcPts val="0"/>
              </a:spcBef>
              <a:spcAft>
                <a:spcPts val="0"/>
              </a:spcAft>
              <a:buClr>
                <a:srgbClr val="000000"/>
              </a:buClr>
              <a:buSzPct val="100000"/>
              <a:buFont typeface="Lora"/>
              <a:buChar char="●"/>
            </a:pPr>
            <a:r>
              <a:rPr lang="en" sz="1400">
                <a:solidFill>
                  <a:srgbClr val="000000"/>
                </a:solidFill>
                <a:latin typeface="Lora"/>
                <a:ea typeface="Lora"/>
                <a:cs typeface="Lora"/>
                <a:sym typeface="Lora"/>
              </a:rPr>
              <a:t>Increasing number of roads, highways, making well spacious highways, roads with more lanes.</a:t>
            </a:r>
            <a:endParaRPr sz="1400">
              <a:solidFill>
                <a:srgbClr val="000000"/>
              </a:solidFill>
              <a:latin typeface="Lora"/>
              <a:ea typeface="Lora"/>
              <a:cs typeface="Lora"/>
              <a:sym typeface="Lora"/>
            </a:endParaRPr>
          </a:p>
          <a:p>
            <a:pPr indent="-304165" lvl="0" marL="457200" rtl="0" algn="l">
              <a:spcBef>
                <a:spcPts val="0"/>
              </a:spcBef>
              <a:spcAft>
                <a:spcPts val="0"/>
              </a:spcAft>
              <a:buClr>
                <a:srgbClr val="000000"/>
              </a:buClr>
              <a:buSzPct val="100000"/>
              <a:buFont typeface="Lora"/>
              <a:buChar char="●"/>
            </a:pPr>
            <a:r>
              <a:rPr lang="en" sz="1400">
                <a:solidFill>
                  <a:srgbClr val="000000"/>
                </a:solidFill>
                <a:latin typeface="Lora"/>
                <a:ea typeface="Lora"/>
                <a:cs typeface="Lora"/>
                <a:sym typeface="Lora"/>
              </a:rPr>
              <a:t>Traffic law should be strictly followed by both drivers and pedestrians.</a:t>
            </a:r>
            <a:endParaRPr sz="1400">
              <a:solidFill>
                <a:srgbClr val="000000"/>
              </a:solidFill>
              <a:latin typeface="Lora"/>
              <a:ea typeface="Lora"/>
              <a:cs typeface="Lora"/>
              <a:sym typeface="Lora"/>
            </a:endParaRPr>
          </a:p>
          <a:p>
            <a:pPr indent="-304165" lvl="0" marL="457200" rtl="0" algn="l">
              <a:spcBef>
                <a:spcPts val="0"/>
              </a:spcBef>
              <a:spcAft>
                <a:spcPts val="0"/>
              </a:spcAft>
              <a:buClr>
                <a:srgbClr val="000000"/>
              </a:buClr>
              <a:buSzPct val="100000"/>
              <a:buFont typeface="Lora"/>
              <a:buChar char="●"/>
            </a:pPr>
            <a:r>
              <a:rPr lang="en" sz="1400">
                <a:solidFill>
                  <a:srgbClr val="000000"/>
                </a:solidFill>
                <a:latin typeface="Lora"/>
                <a:ea typeface="Lora"/>
                <a:cs typeface="Lora"/>
                <a:sym typeface="Lora"/>
              </a:rPr>
              <a:t>Traffic light controlled traffic systems should be introduced to all traffic zones in Dhaka. </a:t>
            </a:r>
            <a:endParaRPr sz="1400">
              <a:solidFill>
                <a:srgbClr val="000000"/>
              </a:solidFill>
              <a:latin typeface="Lora"/>
              <a:ea typeface="Lora"/>
              <a:cs typeface="Lora"/>
              <a:sym typeface="Lora"/>
            </a:endParaRPr>
          </a:p>
          <a:p>
            <a:pPr indent="0" lvl="0" marL="0" rtl="0" algn="l">
              <a:spcBef>
                <a:spcPts val="0"/>
              </a:spcBef>
              <a:spcAft>
                <a:spcPts val="1200"/>
              </a:spcAft>
              <a:buNone/>
            </a:pPr>
            <a:r>
              <a:t/>
            </a:r>
            <a:endParaRPr>
              <a:solidFill>
                <a:srgbClr val="000000"/>
              </a:solidFill>
            </a:endParaRPr>
          </a:p>
        </p:txBody>
      </p:sp>
      <p:sp>
        <p:nvSpPr>
          <p:cNvPr id="216" name="Google Shape;216;p25"/>
          <p:cNvSpPr txBox="1"/>
          <p:nvPr/>
        </p:nvSpPr>
        <p:spPr>
          <a:xfrm>
            <a:off x="7642125" y="4446750"/>
            <a:ext cx="11571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2"/>
                </a:solidFill>
                <a:latin typeface="Calibri"/>
                <a:ea typeface="Calibri"/>
                <a:cs typeface="Calibri"/>
                <a:sym typeface="Calibri"/>
              </a:rPr>
              <a:t>Page - 13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130875" y="341550"/>
            <a:ext cx="4260300" cy="3161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oppins"/>
                <a:ea typeface="Poppins"/>
                <a:cs typeface="Poppins"/>
                <a:sym typeface="Poppins"/>
              </a:rPr>
              <a:t>Simulating Traffic Flow</a:t>
            </a:r>
            <a:r>
              <a:rPr lang="en">
                <a:latin typeface="Poppins"/>
                <a:ea typeface="Poppins"/>
                <a:cs typeface="Poppins"/>
                <a:sym typeface="Poppins"/>
              </a:rPr>
              <a:t> in Dhaka City</a:t>
            </a:r>
            <a:endParaRPr>
              <a:latin typeface="Poppins"/>
              <a:ea typeface="Poppins"/>
              <a:cs typeface="Poppins"/>
              <a:sym typeface="Poppins"/>
            </a:endParaRPr>
          </a:p>
        </p:txBody>
      </p:sp>
      <p:sp>
        <p:nvSpPr>
          <p:cNvPr id="135" name="Google Shape;135;p14"/>
          <p:cNvSpPr txBox="1"/>
          <p:nvPr>
            <p:ph idx="1" type="subTitle"/>
          </p:nvPr>
        </p:nvSpPr>
        <p:spPr>
          <a:xfrm>
            <a:off x="3352275" y="4255475"/>
            <a:ext cx="8520600" cy="13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highlight>
                  <a:schemeClr val="dk1"/>
                </a:highlight>
                <a:latin typeface="Lora"/>
                <a:ea typeface="Lora"/>
                <a:cs typeface="Lora"/>
                <a:sym typeface="Lora"/>
              </a:rPr>
              <a:t>Page - 02</a:t>
            </a:r>
            <a:endParaRPr sz="1400">
              <a:solidFill>
                <a:srgbClr val="000000"/>
              </a:solidFill>
              <a:highlight>
                <a:schemeClr val="dk1"/>
              </a:highlight>
              <a:latin typeface="Lora"/>
              <a:ea typeface="Lora"/>
              <a:cs typeface="Lora"/>
              <a:sym typeface="Lora"/>
            </a:endParaRPr>
          </a:p>
          <a:p>
            <a:pPr indent="0" lvl="0" marL="0" rtl="0" algn="ctr">
              <a:spcBef>
                <a:spcPts val="0"/>
              </a:spcBef>
              <a:spcAft>
                <a:spcPts val="0"/>
              </a:spcAft>
              <a:buNone/>
            </a:pPr>
            <a:r>
              <a:rPr lang="en"/>
              <a:t>   </a:t>
            </a:r>
            <a:endParaRPr/>
          </a:p>
        </p:txBody>
      </p:sp>
      <p:pic>
        <p:nvPicPr>
          <p:cNvPr id="136" name="Google Shape;136;p14"/>
          <p:cNvPicPr preferRelativeResize="0"/>
          <p:nvPr/>
        </p:nvPicPr>
        <p:blipFill>
          <a:blip r:embed="rId3">
            <a:alphaModFix/>
          </a:blip>
          <a:stretch>
            <a:fillRect/>
          </a:stretch>
        </p:blipFill>
        <p:spPr>
          <a:xfrm>
            <a:off x="4603475" y="0"/>
            <a:ext cx="4662275" cy="508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335475" y="552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2" name="Google Shape;142;p15"/>
          <p:cNvSpPr txBox="1"/>
          <p:nvPr>
            <p:ph idx="1" type="body"/>
          </p:nvPr>
        </p:nvSpPr>
        <p:spPr>
          <a:xfrm>
            <a:off x="335475" y="1358550"/>
            <a:ext cx="4340700" cy="372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91"/>
              <a:t>Traffic congestion in Dhaka city is a significant issue. It leads to inconvenience, delays, and pollution. To tackle this problem, understanding traffic flow is crucial. Traffic simulation can analyze and model vehicle and pedestrian behavior, aiding in finding effective solutions. By testing different scenarios, we can enhance transportation in Dhaka and reduce congestion. </a:t>
            </a:r>
            <a:r>
              <a:rPr lang="en"/>
              <a:t>                                 </a:t>
            </a:r>
            <a:endParaRPr sz="1400">
              <a:solidFill>
                <a:schemeClr val="dk1"/>
              </a:solidFill>
              <a:highlight>
                <a:schemeClr val="lt1"/>
              </a:highlight>
              <a:latin typeface="Lora"/>
              <a:ea typeface="Lora"/>
              <a:cs typeface="Lora"/>
              <a:sym typeface="Lora"/>
            </a:endParaRPr>
          </a:p>
          <a:p>
            <a:pPr indent="457200" lvl="0" marL="2743200" rtl="0" algn="l">
              <a:spcBef>
                <a:spcPts val="1200"/>
              </a:spcBef>
              <a:spcAft>
                <a:spcPts val="0"/>
              </a:spcAft>
              <a:buNone/>
            </a:pPr>
            <a:r>
              <a:t/>
            </a:r>
            <a:endParaRPr sz="1400">
              <a:solidFill>
                <a:schemeClr val="dk1"/>
              </a:solidFill>
              <a:highlight>
                <a:schemeClr val="lt1"/>
              </a:highlight>
              <a:latin typeface="Lora"/>
              <a:ea typeface="Lora"/>
              <a:cs typeface="Lora"/>
              <a:sym typeface="Lora"/>
            </a:endParaRPr>
          </a:p>
          <a:p>
            <a:pPr indent="457200" lvl="0" marL="2743200" rtl="0" algn="l">
              <a:spcBef>
                <a:spcPts val="1200"/>
              </a:spcBef>
              <a:spcAft>
                <a:spcPts val="0"/>
              </a:spcAft>
              <a:buNone/>
            </a:pPr>
            <a:r>
              <a:t/>
            </a:r>
            <a:endParaRPr sz="1400">
              <a:solidFill>
                <a:schemeClr val="dk1"/>
              </a:solidFill>
              <a:highlight>
                <a:schemeClr val="lt1"/>
              </a:highlight>
              <a:latin typeface="Lora"/>
              <a:ea typeface="Lora"/>
              <a:cs typeface="Lora"/>
              <a:sym typeface="Lora"/>
            </a:endParaRPr>
          </a:p>
          <a:p>
            <a:pPr indent="457200" lvl="0" marL="2743200" rtl="0" algn="l">
              <a:spcBef>
                <a:spcPts val="1200"/>
              </a:spcBef>
              <a:spcAft>
                <a:spcPts val="0"/>
              </a:spcAft>
              <a:buNone/>
            </a:pPr>
            <a:r>
              <a:t/>
            </a:r>
            <a:endParaRPr sz="1400">
              <a:solidFill>
                <a:schemeClr val="dk1"/>
              </a:solidFill>
              <a:highlight>
                <a:schemeClr val="lt1"/>
              </a:highlight>
              <a:latin typeface="Lora"/>
              <a:ea typeface="Lora"/>
              <a:cs typeface="Lora"/>
              <a:sym typeface="Lora"/>
            </a:endParaRPr>
          </a:p>
          <a:p>
            <a:pPr indent="457200" lvl="0" marL="2743200" rtl="0" algn="l">
              <a:spcBef>
                <a:spcPts val="1200"/>
              </a:spcBef>
              <a:spcAft>
                <a:spcPts val="0"/>
              </a:spcAft>
              <a:buNone/>
            </a:pPr>
            <a:r>
              <a:rPr lang="en" sz="1400">
                <a:solidFill>
                  <a:srgbClr val="000000"/>
                </a:solidFill>
                <a:highlight>
                  <a:schemeClr val="dk1"/>
                </a:highlight>
                <a:latin typeface="Lora"/>
                <a:ea typeface="Lora"/>
                <a:cs typeface="Lora"/>
                <a:sym typeface="Lora"/>
              </a:rPr>
              <a:t>Page - 03</a:t>
            </a:r>
            <a:endParaRPr sz="1400">
              <a:solidFill>
                <a:srgbClr val="000000"/>
              </a:solidFill>
              <a:highlight>
                <a:schemeClr val="dk1"/>
              </a:highlight>
              <a:latin typeface="Lora"/>
              <a:ea typeface="Lora"/>
              <a:cs typeface="Lora"/>
              <a:sym typeface="Lora"/>
            </a:endParaRPr>
          </a:p>
          <a:p>
            <a:pPr indent="0" lvl="0" marL="0" rtl="0" algn="l">
              <a:spcBef>
                <a:spcPts val="1200"/>
              </a:spcBef>
              <a:spcAft>
                <a:spcPts val="1200"/>
              </a:spcAft>
              <a:buNone/>
            </a:pPr>
            <a:r>
              <a:t/>
            </a:r>
            <a:endParaRPr/>
          </a:p>
        </p:txBody>
      </p:sp>
      <p:pic>
        <p:nvPicPr>
          <p:cNvPr id="143" name="Google Shape;143;p15"/>
          <p:cNvPicPr preferRelativeResize="0"/>
          <p:nvPr/>
        </p:nvPicPr>
        <p:blipFill>
          <a:blip r:embed="rId3">
            <a:alphaModFix/>
          </a:blip>
          <a:stretch>
            <a:fillRect/>
          </a:stretch>
        </p:blipFill>
        <p:spPr>
          <a:xfrm>
            <a:off x="5394476" y="282750"/>
            <a:ext cx="4903675" cy="490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simulate Traffic Flow ?</a:t>
            </a:r>
            <a:endParaRPr/>
          </a:p>
        </p:txBody>
      </p:sp>
      <p:sp>
        <p:nvSpPr>
          <p:cNvPr id="149" name="Google Shape;149;p16"/>
          <p:cNvSpPr txBox="1"/>
          <p:nvPr>
            <p:ph idx="1" type="body"/>
          </p:nvPr>
        </p:nvSpPr>
        <p:spPr>
          <a:xfrm>
            <a:off x="819150" y="1565600"/>
            <a:ext cx="7505700" cy="28335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n" sz="5811">
                <a:solidFill>
                  <a:srgbClr val="000000"/>
                </a:solidFill>
              </a:rPr>
              <a:t>The main reason behind simulating traffic flow is to generate data without real world. Instead of testing new ideas in real world we can simulate the traffic flow, test our </a:t>
            </a:r>
            <a:r>
              <a:rPr lang="en" sz="5811">
                <a:solidFill>
                  <a:srgbClr val="000000"/>
                </a:solidFill>
              </a:rPr>
              <a:t>new ideas there without having to interact with the real world. This helps accelerate the optimization and data gather of traffic systems. Simulation is much cheaper and faster alternative to real world testing. The few objectives of simulating traffic flow in Dhaka city are as follows:</a:t>
            </a:r>
            <a:endParaRPr sz="5811">
              <a:solidFill>
                <a:srgbClr val="000000"/>
              </a:solidFill>
            </a:endParaRPr>
          </a:p>
          <a:p>
            <a:pPr indent="-320858" lvl="0" marL="457200" rtl="0" algn="l">
              <a:lnSpc>
                <a:spcPct val="115000"/>
              </a:lnSpc>
              <a:spcBef>
                <a:spcPts val="1200"/>
              </a:spcBef>
              <a:spcAft>
                <a:spcPts val="0"/>
              </a:spcAft>
              <a:buClr>
                <a:srgbClr val="000000"/>
              </a:buClr>
              <a:buSzPct val="100000"/>
              <a:buChar char="●"/>
            </a:pPr>
            <a:r>
              <a:rPr lang="en" sz="5811">
                <a:solidFill>
                  <a:srgbClr val="000000"/>
                </a:solidFill>
              </a:rPr>
              <a:t>To understand the traffic infrastructure in Dhaka city</a:t>
            </a:r>
            <a:endParaRPr sz="5811">
              <a:solidFill>
                <a:srgbClr val="000000"/>
              </a:solidFill>
            </a:endParaRPr>
          </a:p>
          <a:p>
            <a:pPr indent="-320858" lvl="0" marL="457200" rtl="0" algn="l">
              <a:lnSpc>
                <a:spcPct val="115000"/>
              </a:lnSpc>
              <a:spcBef>
                <a:spcPts val="0"/>
              </a:spcBef>
              <a:spcAft>
                <a:spcPts val="0"/>
              </a:spcAft>
              <a:buClr>
                <a:srgbClr val="000000"/>
              </a:buClr>
              <a:buSzPct val="100000"/>
              <a:buChar char="●"/>
            </a:pPr>
            <a:r>
              <a:rPr lang="en" sz="5811">
                <a:solidFill>
                  <a:srgbClr val="000000"/>
                </a:solidFill>
              </a:rPr>
              <a:t>The understand the causes and effects of traffic jams in Dhaka city</a:t>
            </a:r>
            <a:endParaRPr sz="5811">
              <a:solidFill>
                <a:srgbClr val="000000"/>
              </a:solidFill>
            </a:endParaRPr>
          </a:p>
          <a:p>
            <a:pPr indent="-320858" lvl="0" marL="457200" rtl="0" algn="l">
              <a:lnSpc>
                <a:spcPct val="115000"/>
              </a:lnSpc>
              <a:spcBef>
                <a:spcPts val="0"/>
              </a:spcBef>
              <a:spcAft>
                <a:spcPts val="0"/>
              </a:spcAft>
              <a:buClr>
                <a:srgbClr val="000000"/>
              </a:buClr>
              <a:buSzPct val="100000"/>
              <a:buChar char="●"/>
            </a:pPr>
            <a:r>
              <a:rPr lang="en" sz="5811">
                <a:solidFill>
                  <a:srgbClr val="000000"/>
                </a:solidFill>
              </a:rPr>
              <a:t>To find some effective solutions to traffic jams</a:t>
            </a:r>
            <a:endParaRPr sz="5811">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r>
              <a:rPr lang="en" sz="5463">
                <a:solidFill>
                  <a:srgbClr val="000000"/>
                </a:solidFill>
                <a:highlight>
                  <a:schemeClr val="dk1"/>
                </a:highlight>
                <a:latin typeface="Lora"/>
                <a:ea typeface="Lora"/>
                <a:cs typeface="Lora"/>
                <a:sym typeface="Lora"/>
              </a:rPr>
              <a:t>Page - 04</a:t>
            </a:r>
            <a:endParaRPr sz="5463">
              <a:solidFill>
                <a:srgbClr val="000000"/>
              </a:solidFill>
              <a:highlight>
                <a:schemeClr val="dk1"/>
              </a:highlight>
              <a:latin typeface="Lora"/>
              <a:ea typeface="Lora"/>
              <a:cs typeface="Lora"/>
              <a:sym typeface="Lora"/>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Benefits of traffic simulation	</a:t>
            </a:r>
            <a:endParaRPr/>
          </a:p>
        </p:txBody>
      </p:sp>
      <p:sp>
        <p:nvSpPr>
          <p:cNvPr id="155" name="Google Shape;155;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400">
                <a:solidFill>
                  <a:srgbClr val="000000"/>
                </a:solidFill>
              </a:rPr>
              <a:t>Traffic simulation is an important tool to enable planners to use available budgets and resources as efficiently as possible when expanding or reconstructing transportation systems. Simulation models help to understand the effects that different </a:t>
            </a:r>
            <a:r>
              <a:rPr lang="en" sz="1400">
                <a:solidFill>
                  <a:srgbClr val="000000"/>
                </a:solidFill>
              </a:rPr>
              <a:t>measures have on traffic volume and traffic flow under different circumstances. So, simulating traffic creates a solid basis for good and cost-effective decisions - making traffic and mobility safe, sustainable, equitable and resilient. In short, it helps to create future-oriented mobility. For example, the effectiveness of a flyover, bridge, tunnels or other systems can be measured using the traffic flow simulation and it helps take the most effective decision as </a:t>
            </a:r>
            <a:r>
              <a:rPr lang="en" sz="1400">
                <a:solidFill>
                  <a:srgbClr val="000000"/>
                </a:solidFill>
              </a:rPr>
              <a:t>possible</a:t>
            </a:r>
            <a:r>
              <a:rPr lang="en" sz="1400">
                <a:solidFill>
                  <a:srgbClr val="000000"/>
                </a:solidFill>
              </a:rPr>
              <a:t> and it also reduces unnecessary high costs of traffic projects. Traffic simulation also helps build more </a:t>
            </a:r>
            <a:r>
              <a:rPr lang="en" sz="1400">
                <a:solidFill>
                  <a:srgbClr val="000000"/>
                </a:solidFill>
              </a:rPr>
              <a:t>safer roads, flyover and other road stuffs.</a:t>
            </a:r>
            <a:endParaRPr sz="1400">
              <a:solidFill>
                <a:srgbClr val="000000"/>
              </a:solidFill>
            </a:endParaRPr>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t>																Page - 05</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plans &amp; goals</a:t>
            </a:r>
            <a:endParaRPr/>
          </a:p>
        </p:txBody>
      </p:sp>
      <p:sp>
        <p:nvSpPr>
          <p:cNvPr id="161" name="Google Shape;161;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have certain plans regarding this traffic </a:t>
            </a:r>
            <a:r>
              <a:rPr lang="en"/>
              <a:t>simulation</a:t>
            </a:r>
            <a:r>
              <a:rPr lang="en"/>
              <a:t> in Dhaka city such as - </a:t>
            </a:r>
            <a:endParaRPr/>
          </a:p>
          <a:p>
            <a:pPr indent="-311150" lvl="0" marL="457200" rtl="0" algn="l">
              <a:spcBef>
                <a:spcPts val="1200"/>
              </a:spcBef>
              <a:spcAft>
                <a:spcPts val="0"/>
              </a:spcAft>
              <a:buSzPts val="1300"/>
              <a:buChar char="●"/>
            </a:pPr>
            <a:r>
              <a:rPr lang="en"/>
              <a:t>Simulate traffic flow in major areas such as Mohakhali, Bijoy sarani, Banani to see how the number of traffics, speed, intersection affect traffic flow there.</a:t>
            </a:r>
            <a:endParaRPr/>
          </a:p>
          <a:p>
            <a:pPr indent="-311150" lvl="0" marL="457200" rtl="0" algn="l">
              <a:spcBef>
                <a:spcPts val="0"/>
              </a:spcBef>
              <a:spcAft>
                <a:spcPts val="0"/>
              </a:spcAft>
              <a:buSzPts val="1300"/>
              <a:buChar char="●"/>
            </a:pPr>
            <a:r>
              <a:rPr lang="en"/>
              <a:t>To understand the cause and level of traffic jam.</a:t>
            </a:r>
            <a:endParaRPr/>
          </a:p>
          <a:p>
            <a:pPr indent="-311150" lvl="0" marL="457200" rtl="0" algn="l">
              <a:spcBef>
                <a:spcPts val="0"/>
              </a:spcBef>
              <a:spcAft>
                <a:spcPts val="0"/>
              </a:spcAft>
              <a:buSzPts val="1300"/>
              <a:buChar char="●"/>
            </a:pPr>
            <a:r>
              <a:rPr lang="en"/>
              <a:t>To understand how to find some effective ways of solving traffic jam issue.</a:t>
            </a:r>
            <a:endParaRPr/>
          </a:p>
          <a:p>
            <a:pPr indent="-311150" lvl="0" marL="457200" rtl="0" algn="l">
              <a:spcBef>
                <a:spcPts val="0"/>
              </a:spcBef>
              <a:spcAft>
                <a:spcPts val="0"/>
              </a:spcAft>
              <a:buSzPts val="1300"/>
              <a:buChar char="●"/>
            </a:pPr>
            <a:r>
              <a:rPr lang="en"/>
              <a:t>To understand how width of highway can affect traffic flow.</a:t>
            </a:r>
            <a:endParaRPr/>
          </a:p>
          <a:p>
            <a:pPr indent="-311150" lvl="0" marL="457200" rtl="0" algn="l">
              <a:spcBef>
                <a:spcPts val="0"/>
              </a:spcBef>
              <a:spcAft>
                <a:spcPts val="0"/>
              </a:spcAft>
              <a:buSzPts val="1300"/>
              <a:buChar char="●"/>
            </a:pPr>
            <a:r>
              <a:rPr lang="en"/>
              <a:t>To gain enough knowledge from our simulation which we can use to find the ways of solving traffic jam.</a:t>
            </a:r>
            <a:endParaRPr/>
          </a:p>
          <a:p>
            <a:pPr indent="0" lvl="0" marL="0" rtl="0" algn="l">
              <a:spcBef>
                <a:spcPts val="1200"/>
              </a:spcBef>
              <a:spcAft>
                <a:spcPts val="1200"/>
              </a:spcAft>
              <a:buNone/>
            </a:pPr>
            <a:r>
              <a:rPr lang="en"/>
              <a:t>															     </a:t>
            </a:r>
            <a:r>
              <a:rPr lang="en" sz="1400">
                <a:solidFill>
                  <a:srgbClr val="000000"/>
                </a:solidFill>
                <a:highlight>
                  <a:schemeClr val="dk1"/>
                </a:highlight>
                <a:latin typeface="Lora"/>
                <a:ea typeface="Lora"/>
                <a:cs typeface="Lora"/>
                <a:sym typeface="Lora"/>
              </a:rPr>
              <a:t>Page - 06</a:t>
            </a:r>
            <a:endParaRPr>
              <a:solidFill>
                <a:srgbClr val="000000"/>
              </a:solidFill>
              <a:highlight>
                <a:schemeClr val="dk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406800" y="473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a:t>
            </a:r>
            <a:endParaRPr/>
          </a:p>
        </p:txBody>
      </p:sp>
      <p:sp>
        <p:nvSpPr>
          <p:cNvPr id="167" name="Google Shape;167;p19"/>
          <p:cNvSpPr txBox="1"/>
          <p:nvPr>
            <p:ph idx="1" type="body"/>
          </p:nvPr>
        </p:nvSpPr>
        <p:spPr>
          <a:xfrm>
            <a:off x="311700" y="1152475"/>
            <a:ext cx="8520600" cy="376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Traffic system models are classified into 3 categories such as - </a:t>
            </a:r>
            <a:endParaRPr sz="1700"/>
          </a:p>
          <a:p>
            <a:pPr indent="-336550" lvl="0" marL="457200" rtl="0" algn="l">
              <a:spcBef>
                <a:spcPts val="1200"/>
              </a:spcBef>
              <a:spcAft>
                <a:spcPts val="0"/>
              </a:spcAft>
              <a:buSzPts val="1700"/>
              <a:buChar char="●"/>
            </a:pPr>
            <a:r>
              <a:rPr lang="en" sz="1700"/>
              <a:t>Microscopic models - This represents every vehicle </a:t>
            </a:r>
            <a:r>
              <a:rPr lang="en" sz="1700"/>
              <a:t>separately</a:t>
            </a:r>
            <a:r>
              <a:rPr lang="en" sz="1700"/>
              <a:t>.</a:t>
            </a:r>
            <a:endParaRPr sz="1700"/>
          </a:p>
          <a:p>
            <a:pPr indent="-336550" lvl="0" marL="457200" rtl="0" algn="l">
              <a:spcBef>
                <a:spcPts val="0"/>
              </a:spcBef>
              <a:spcAft>
                <a:spcPts val="0"/>
              </a:spcAft>
              <a:buSzPts val="1700"/>
              <a:buChar char="●"/>
            </a:pPr>
            <a:r>
              <a:rPr lang="en" sz="1700"/>
              <a:t>Macroscopic models - This describes the movement of vehicles as a whole in terms of traffic density and traffic flow.</a:t>
            </a:r>
            <a:endParaRPr sz="1700"/>
          </a:p>
          <a:p>
            <a:pPr indent="-336550" lvl="0" marL="457200" rtl="0" algn="l">
              <a:spcBef>
                <a:spcPts val="0"/>
              </a:spcBef>
              <a:spcAft>
                <a:spcPts val="0"/>
              </a:spcAft>
              <a:buSzPts val="1700"/>
              <a:buChar char="●"/>
            </a:pPr>
            <a:r>
              <a:rPr lang="en" sz="1700"/>
              <a:t>Mesoscopic models - This is hybrid model that combines the features of both microscopic and macroscopic models. They model flow as “packets” of vehicles. </a:t>
            </a:r>
            <a:endParaRPr sz="1700"/>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sz="1400">
              <a:solidFill>
                <a:srgbClr val="000000"/>
              </a:solidFill>
              <a:highlight>
                <a:schemeClr val="dk1"/>
              </a:highlight>
              <a:latin typeface="Lora"/>
              <a:ea typeface="Lora"/>
              <a:cs typeface="Lora"/>
              <a:sym typeface="Lora"/>
            </a:endParaRPr>
          </a:p>
          <a:p>
            <a:pPr indent="0" lvl="0" marL="0" rtl="0" algn="l">
              <a:spcBef>
                <a:spcPts val="1200"/>
              </a:spcBef>
              <a:spcAft>
                <a:spcPts val="0"/>
              </a:spcAft>
              <a:buNone/>
            </a:pPr>
            <a:r>
              <a:t/>
            </a:r>
            <a:endParaRPr sz="1400">
              <a:solidFill>
                <a:srgbClr val="000000"/>
              </a:solidFill>
              <a:highlight>
                <a:schemeClr val="dk1"/>
              </a:highlight>
              <a:latin typeface="Lora"/>
              <a:ea typeface="Lora"/>
              <a:cs typeface="Lora"/>
              <a:sym typeface="Lora"/>
            </a:endParaRPr>
          </a:p>
          <a:p>
            <a:pPr indent="457200" lvl="0" marL="5029200" rtl="0" algn="r">
              <a:spcBef>
                <a:spcPts val="1200"/>
              </a:spcBef>
              <a:spcAft>
                <a:spcPts val="1200"/>
              </a:spcAft>
              <a:buNone/>
            </a:pPr>
            <a:r>
              <a:rPr lang="en" sz="1400">
                <a:solidFill>
                  <a:srgbClr val="000000"/>
                </a:solidFill>
                <a:highlight>
                  <a:schemeClr val="dk1"/>
                </a:highlight>
                <a:latin typeface="Lora"/>
                <a:ea typeface="Lora"/>
                <a:cs typeface="Lora"/>
                <a:sym typeface="Lora"/>
              </a:rPr>
              <a:t>Page - 07</a:t>
            </a:r>
            <a:endParaRPr>
              <a:solidFill>
                <a:srgbClr val="000000"/>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679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Review</a:t>
            </a:r>
            <a:endParaRPr/>
          </a:p>
        </p:txBody>
      </p:sp>
      <p:sp>
        <p:nvSpPr>
          <p:cNvPr id="173" name="Google Shape;173;p20"/>
          <p:cNvSpPr txBox="1"/>
          <p:nvPr>
            <p:ph idx="1" type="body"/>
          </p:nvPr>
        </p:nvSpPr>
        <p:spPr>
          <a:xfrm>
            <a:off x="819150" y="1422950"/>
            <a:ext cx="7686900" cy="300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solidFill>
                  <a:srgbClr val="000000"/>
                </a:solidFill>
                <a:highlight>
                  <a:schemeClr val="dk1"/>
                </a:highlight>
                <a:latin typeface="Lora"/>
                <a:ea typeface="Lora"/>
                <a:cs typeface="Lora"/>
                <a:sym typeface="Lora"/>
              </a:rPr>
              <a:t>The passage emphasizes the criticality of traffic flow simulation in Dhaka, addressing the significant issues caused by poor traffic infrastructure. Dhaka's traffic woes result in massive congestion, substantial economic losses, and are detrimental to effective city planning and infrastructure development. The city experiences severe traffic conditions, especially during peak office hours, attributed to diverse vehicle types like buses, private cars, rickshaws, and three-wheelers. Rickshaws on highways notably impact traffic flow.</a:t>
            </a:r>
            <a:endParaRPr sz="1200">
              <a:solidFill>
                <a:srgbClr val="000000"/>
              </a:solidFill>
              <a:highlight>
                <a:schemeClr val="dk1"/>
              </a:highlight>
              <a:latin typeface="Lora"/>
              <a:ea typeface="Lora"/>
              <a:cs typeface="Lora"/>
              <a:sym typeface="Lora"/>
            </a:endParaRPr>
          </a:p>
          <a:p>
            <a:pPr indent="0" lvl="0" marL="0" rtl="0" algn="l">
              <a:spcBef>
                <a:spcPts val="1500"/>
              </a:spcBef>
              <a:spcAft>
                <a:spcPts val="0"/>
              </a:spcAft>
              <a:buClr>
                <a:schemeClr val="dk1"/>
              </a:buClr>
              <a:buSzPct val="91666"/>
              <a:buFont typeface="Arial"/>
              <a:buNone/>
            </a:pPr>
            <a:r>
              <a:rPr lang="en" sz="1200">
                <a:solidFill>
                  <a:srgbClr val="000000"/>
                </a:solidFill>
                <a:highlight>
                  <a:schemeClr val="dk1"/>
                </a:highlight>
                <a:latin typeface="Lora"/>
                <a:ea typeface="Lora"/>
                <a:cs typeface="Lora"/>
                <a:sym typeface="Lora"/>
              </a:rPr>
              <a:t>Regarding traffic flow simulation techniques, microscopic, macroscopic, and mesoscopic models are utilized, yet existing research doesn't specifically address Dhaka's unique traffic complexities. The absence of simulations for a city like Dhaka, especially considering non-compliance with traffic rules, led to a research gap addressed by the work discussed. The simulation demonstrates the potential outcomes of disregarding or partially adhering to traffic regulations, offering a distinct perspective on Dhaka's traffic conditions. Despite limitations in replicating Dhaka's exact environment, the simulation provides insightful albeit not entirely accurate results.</a:t>
            </a:r>
            <a:endParaRPr sz="1200">
              <a:solidFill>
                <a:srgbClr val="000000"/>
              </a:solidFill>
              <a:highlight>
                <a:schemeClr val="dk1"/>
              </a:highlight>
              <a:latin typeface="Lora"/>
              <a:ea typeface="Lora"/>
              <a:cs typeface="Lora"/>
              <a:sym typeface="Lora"/>
            </a:endParaRPr>
          </a:p>
          <a:p>
            <a:pPr indent="0" lvl="0" marL="0" rtl="0" algn="l">
              <a:spcBef>
                <a:spcPts val="1500"/>
              </a:spcBef>
              <a:spcAft>
                <a:spcPts val="0"/>
              </a:spcAft>
              <a:buClr>
                <a:schemeClr val="dk1"/>
              </a:buClr>
              <a:buSzPct val="91666"/>
              <a:buFont typeface="Arial"/>
              <a:buNone/>
            </a:pPr>
            <a:r>
              <a:rPr lang="en" sz="1200">
                <a:solidFill>
                  <a:srgbClr val="000000"/>
                </a:solidFill>
                <a:highlight>
                  <a:schemeClr val="dk1"/>
                </a:highlight>
                <a:latin typeface="Lora"/>
                <a:ea typeface="Lora"/>
                <a:cs typeface="Lora"/>
                <a:sym typeface="Lora"/>
              </a:rPr>
              <a:t>The simulation's significance lies in its utility for comprehending Dhaka's traffic dynamics, aiding in evaluating the impact of potential infrastructure enhancements like bridges, flyovers, and roads. The understanding derived could facilitate the formulation of solutions to alleviate Dhaka's severe traffic congestion, benefiting millions affected by the issue.</a:t>
            </a:r>
            <a:endParaRPr sz="1200">
              <a:solidFill>
                <a:srgbClr val="000000"/>
              </a:solidFill>
              <a:highlight>
                <a:schemeClr val="dk1"/>
              </a:highlight>
              <a:latin typeface="Lora"/>
              <a:ea typeface="Lora"/>
              <a:cs typeface="Lora"/>
              <a:sym typeface="Lora"/>
            </a:endParaRPr>
          </a:p>
          <a:p>
            <a:pPr indent="0" lvl="0" marL="0" rtl="0" algn="just">
              <a:spcBef>
                <a:spcPts val="0"/>
              </a:spcBef>
              <a:spcAft>
                <a:spcPts val="1200"/>
              </a:spcAft>
              <a:buNone/>
            </a:pPr>
            <a:r>
              <a:t/>
            </a:r>
            <a:endParaRPr>
              <a:solidFill>
                <a:srgbClr val="000000"/>
              </a:solidFill>
              <a:highlight>
                <a:schemeClr val="dk1"/>
              </a:highlight>
            </a:endParaRPr>
          </a:p>
        </p:txBody>
      </p:sp>
      <p:sp>
        <p:nvSpPr>
          <p:cNvPr id="174" name="Google Shape;174;p20"/>
          <p:cNvSpPr txBox="1"/>
          <p:nvPr/>
        </p:nvSpPr>
        <p:spPr>
          <a:xfrm>
            <a:off x="7008150" y="4299825"/>
            <a:ext cx="1497900" cy="38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2"/>
                </a:solidFill>
                <a:latin typeface="Calibri"/>
                <a:ea typeface="Calibri"/>
                <a:cs typeface="Calibri"/>
                <a:sym typeface="Calibri"/>
              </a:rPr>
              <a:t>Page - 08</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Microscopic model</a:t>
            </a:r>
            <a:endParaRPr b="1"/>
          </a:p>
        </p:txBody>
      </p:sp>
      <p:sp>
        <p:nvSpPr>
          <p:cNvPr id="180" name="Google Shape;180;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38000"/>
              </a:lnSpc>
              <a:spcBef>
                <a:spcPts val="2000"/>
              </a:spcBef>
              <a:spcAft>
                <a:spcPts val="0"/>
              </a:spcAft>
              <a:buClr>
                <a:schemeClr val="dk1"/>
              </a:buClr>
              <a:buSzPct val="55000"/>
              <a:buFont typeface="Arial"/>
              <a:buNone/>
            </a:pPr>
            <a:r>
              <a:t/>
            </a:r>
            <a:endParaRPr sz="2000">
              <a:solidFill>
                <a:srgbClr val="000000"/>
              </a:solidFill>
              <a:latin typeface="Lora"/>
              <a:ea typeface="Lora"/>
              <a:cs typeface="Lora"/>
              <a:sym typeface="Lora"/>
            </a:endParaRPr>
          </a:p>
          <a:p>
            <a:pPr indent="0" lvl="0" marL="0" rtl="0" algn="l">
              <a:spcBef>
                <a:spcPts val="600"/>
              </a:spcBef>
              <a:spcAft>
                <a:spcPts val="0"/>
              </a:spcAft>
              <a:buClr>
                <a:schemeClr val="dk1"/>
              </a:buClr>
              <a:buSzPct val="100000"/>
              <a:buFont typeface="Arial"/>
              <a:buNone/>
            </a:pPr>
            <a:r>
              <a:t/>
            </a:r>
            <a:endParaRPr sz="1100">
              <a:solidFill>
                <a:srgbClr val="000000"/>
              </a:solidFill>
            </a:endParaRPr>
          </a:p>
          <a:p>
            <a:pPr indent="0" lvl="0" marL="0" rtl="0" algn="just">
              <a:lnSpc>
                <a:spcPct val="138000"/>
              </a:lnSpc>
              <a:spcBef>
                <a:spcPts val="0"/>
              </a:spcBef>
              <a:spcAft>
                <a:spcPts val="0"/>
              </a:spcAft>
              <a:buClr>
                <a:schemeClr val="dk1"/>
              </a:buClr>
              <a:buSzPct val="78571"/>
              <a:buFont typeface="Arial"/>
              <a:buNone/>
            </a:pPr>
            <a:r>
              <a:t/>
            </a:r>
            <a:endParaRPr sz="1400">
              <a:solidFill>
                <a:srgbClr val="000000"/>
              </a:solidFill>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just">
              <a:lnSpc>
                <a:spcPct val="138000"/>
              </a:lnSpc>
              <a:spcBef>
                <a:spcPts val="1200"/>
              </a:spcBef>
              <a:spcAft>
                <a:spcPts val="0"/>
              </a:spcAft>
              <a:buClr>
                <a:schemeClr val="dk1"/>
              </a:buClr>
              <a:buSzPct val="78571"/>
              <a:buFont typeface="Arial"/>
              <a:buNone/>
            </a:pPr>
            <a:r>
              <a:rPr lang="en" sz="1400">
                <a:solidFill>
                  <a:srgbClr val="000000"/>
                </a:solidFill>
                <a:latin typeface="Lora"/>
                <a:ea typeface="Lora"/>
                <a:cs typeface="Lora"/>
                <a:sym typeface="Lora"/>
              </a:rPr>
              <a:t>Here si is the distance between two vehicles and vi is the relative velocity between i-th vehicle and i-1 - th vehicle. </a:t>
            </a:r>
            <a:endParaRPr>
              <a:solidFill>
                <a:srgbClr val="000000"/>
              </a:solidFill>
            </a:endParaRPr>
          </a:p>
        </p:txBody>
      </p:sp>
      <p:pic>
        <p:nvPicPr>
          <p:cNvPr id="181" name="Google Shape;181;p21"/>
          <p:cNvPicPr preferRelativeResize="0"/>
          <p:nvPr/>
        </p:nvPicPr>
        <p:blipFill>
          <a:blip r:embed="rId3">
            <a:alphaModFix/>
          </a:blip>
          <a:stretch>
            <a:fillRect/>
          </a:stretch>
        </p:blipFill>
        <p:spPr>
          <a:xfrm>
            <a:off x="231775" y="1603575"/>
            <a:ext cx="3733800" cy="2190750"/>
          </a:xfrm>
          <a:prstGeom prst="rect">
            <a:avLst/>
          </a:prstGeom>
          <a:noFill/>
          <a:ln>
            <a:noFill/>
          </a:ln>
        </p:spPr>
      </p:pic>
      <p:sp>
        <p:nvSpPr>
          <p:cNvPr id="182" name="Google Shape;182;p21"/>
          <p:cNvSpPr txBox="1"/>
          <p:nvPr/>
        </p:nvSpPr>
        <p:spPr>
          <a:xfrm>
            <a:off x="7729300" y="4355300"/>
            <a:ext cx="11334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Page - 09</a:t>
            </a:r>
            <a:endParaRPr sz="13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